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A2C"/>
    <a:srgbClr val="05214F"/>
    <a:srgbClr val="0C54CA"/>
    <a:srgbClr val="34A853"/>
    <a:srgbClr val="F9C7C3"/>
    <a:srgbClr val="A41B10"/>
    <a:srgbClr val="EB4335"/>
    <a:srgbClr val="F59C95"/>
    <a:srgbClr val="E8AC02"/>
    <a:srgbClr val="D09A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EA658F-F5FC-4D99-9BE7-B6B93214F369}" v="4" dt="2023-06-03T16:48:23.6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12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5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3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2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9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7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0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8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8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5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7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7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66F1B-6BE4-4047-9D13-59D729C8B011}" type="datetimeFigureOut">
              <a:rPr lang="en-US" smtClean="0"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4D7EF-25D8-430F-BFE5-C9FD474CB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0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CE2CDDB-EB77-8041-B612-CF35FAEBB217}"/>
              </a:ext>
            </a:extLst>
          </p:cNvPr>
          <p:cNvSpPr/>
          <p:nvPr/>
        </p:nvSpPr>
        <p:spPr>
          <a:xfrm>
            <a:off x="416257" y="586853"/>
            <a:ext cx="2606722" cy="2436126"/>
          </a:xfrm>
          <a:prstGeom prst="roundRect">
            <a:avLst>
              <a:gd name="adj" fmla="val 945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rgbClr val="05214F"/>
                </a:solidFill>
                <a:latin typeface="Georgia" panose="02040502050405020303" pitchFamily="18" charset="0"/>
              </a:rPr>
              <a:t>Color Palette</a:t>
            </a:r>
          </a:p>
          <a:p>
            <a:pPr algn="ctr"/>
            <a:endParaRPr lang="en-US" sz="1400" dirty="0">
              <a:solidFill>
                <a:srgbClr val="0C54CA"/>
              </a:solidFill>
              <a:latin typeface="Wild Mango" pitchFamily="2" charset="0"/>
            </a:endParaRPr>
          </a:p>
          <a:p>
            <a:pPr algn="ctr"/>
            <a:endParaRPr lang="en-US" sz="1400" dirty="0">
              <a:solidFill>
                <a:srgbClr val="0C54CA"/>
              </a:solidFill>
              <a:latin typeface="Wild Mango" pitchFamily="2" charset="0"/>
            </a:endParaRPr>
          </a:p>
          <a:p>
            <a:pPr algn="ctr"/>
            <a:endParaRPr lang="en-US" sz="1400" dirty="0">
              <a:solidFill>
                <a:srgbClr val="0C54CA"/>
              </a:solidFill>
              <a:latin typeface="Wild Mango" pitchFamily="2" charset="0"/>
            </a:endParaRPr>
          </a:p>
          <a:p>
            <a:pPr algn="ctr"/>
            <a:endParaRPr lang="en-US" sz="1400" dirty="0">
              <a:solidFill>
                <a:srgbClr val="0C54CA"/>
              </a:solidFill>
              <a:latin typeface="Wild Mango" pitchFamily="2" charset="0"/>
            </a:endParaRPr>
          </a:p>
          <a:p>
            <a:pPr algn="ctr"/>
            <a:endParaRPr lang="en-US" sz="1400" dirty="0">
              <a:solidFill>
                <a:srgbClr val="0C54CA"/>
              </a:solidFill>
              <a:latin typeface="Wild Mango" pitchFamily="2" charset="0"/>
            </a:endParaRPr>
          </a:p>
          <a:p>
            <a:pPr algn="ctr"/>
            <a:endParaRPr lang="en-US" sz="1400" dirty="0">
              <a:solidFill>
                <a:srgbClr val="0C54CA"/>
              </a:solidFill>
              <a:latin typeface="Wild Mango" pitchFamily="2" charset="0"/>
            </a:endParaRPr>
          </a:p>
          <a:p>
            <a:pPr algn="ctr"/>
            <a:endParaRPr lang="en-US" sz="1400" dirty="0">
              <a:solidFill>
                <a:srgbClr val="0C54CA"/>
              </a:solidFill>
              <a:latin typeface="Wild Mango" pitchFamily="2" charset="0"/>
            </a:endParaRPr>
          </a:p>
          <a:p>
            <a:pPr algn="ctr"/>
            <a:endParaRPr lang="en-US" sz="1400" dirty="0">
              <a:solidFill>
                <a:srgbClr val="0C54CA"/>
              </a:solidFill>
              <a:latin typeface="Wild Mango" pitchFamily="2" charset="0"/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latin typeface="Lato" panose="020F0502020204030203" pitchFamily="34" charset="0"/>
              </a:rPr>
              <a:t>These bolder colors are reserved for headings, buttons, signaling cues, and as accents.</a:t>
            </a:r>
            <a:endParaRPr lang="en-US" sz="1200" dirty="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DA5F02-63A4-C93B-32DF-D103A57636A8}"/>
              </a:ext>
            </a:extLst>
          </p:cNvPr>
          <p:cNvSpPr txBox="1"/>
          <p:nvPr/>
        </p:nvSpPr>
        <p:spPr>
          <a:xfrm>
            <a:off x="1980588" y="122830"/>
            <a:ext cx="5182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5214F"/>
                </a:solidFill>
                <a:latin typeface="Georgia" panose="02040502050405020303" pitchFamily="18" charset="0"/>
              </a:rPr>
              <a:t>E-Learning Style Guide: </a:t>
            </a:r>
            <a:r>
              <a:rPr lang="en-US" b="1" dirty="0">
                <a:solidFill>
                  <a:srgbClr val="1C5A2C"/>
                </a:solidFill>
                <a:latin typeface="Georgia" panose="02040502050405020303" pitchFamily="18" charset="0"/>
              </a:rPr>
              <a:t>Project Title Here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CC33616-55E7-A48B-E3C7-D3DB2F04D2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066275"/>
              </p:ext>
            </p:extLst>
          </p:nvPr>
        </p:nvGraphicFramePr>
        <p:xfrm>
          <a:off x="1687774" y="1044052"/>
          <a:ext cx="1246494" cy="1508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106">
                  <a:extLst>
                    <a:ext uri="{9D8B030D-6E8A-4147-A177-3AD203B41FA5}">
                      <a16:colId xmlns:a16="http://schemas.microsoft.com/office/drawing/2014/main" val="4087978168"/>
                    </a:ext>
                  </a:extLst>
                </a:gridCol>
                <a:gridCol w="682388">
                  <a:extLst>
                    <a:ext uri="{9D8B030D-6E8A-4147-A177-3AD203B41FA5}">
                      <a16:colId xmlns:a16="http://schemas.microsoft.com/office/drawing/2014/main" val="542306759"/>
                    </a:ext>
                  </a:extLst>
                </a:gridCol>
              </a:tblGrid>
              <a:tr h="301616">
                <a:tc>
                  <a:txBody>
                    <a:bodyPr/>
                    <a:lstStyle/>
                    <a:p>
                      <a:endParaRPr lang="en-US" sz="10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433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latin typeface="Lato" panose="020F0502020204030203" pitchFamily="34" charset="0"/>
                        </a:rPr>
                        <a:t>#EB4335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899027"/>
                  </a:ext>
                </a:extLst>
              </a:tr>
              <a:tr h="301616">
                <a:tc>
                  <a:txBody>
                    <a:bodyPr/>
                    <a:lstStyle/>
                    <a:p>
                      <a:endParaRPr lang="en-US" sz="10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latin typeface="Lato" panose="020F0502020204030203" pitchFamily="34" charset="0"/>
                        </a:rPr>
                        <a:t>#FBBC05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949541"/>
                  </a:ext>
                </a:extLst>
              </a:tr>
              <a:tr h="301616">
                <a:tc>
                  <a:txBody>
                    <a:bodyPr/>
                    <a:lstStyle/>
                    <a:p>
                      <a:endParaRPr lang="en-US" sz="10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A85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latin typeface="Lato" panose="020F0502020204030203" pitchFamily="34" charset="0"/>
                        </a:rPr>
                        <a:t>#34A853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2035615"/>
                  </a:ext>
                </a:extLst>
              </a:tr>
              <a:tr h="301616">
                <a:tc>
                  <a:txBody>
                    <a:bodyPr/>
                    <a:lstStyle/>
                    <a:p>
                      <a:endParaRPr lang="en-US" sz="10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85F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latin typeface="Lato" panose="020F0502020204030203" pitchFamily="34" charset="0"/>
                        </a:rPr>
                        <a:t>#4285F4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340302"/>
                  </a:ext>
                </a:extLst>
              </a:tr>
              <a:tr h="301616">
                <a:tc>
                  <a:txBody>
                    <a:bodyPr/>
                    <a:lstStyle/>
                    <a:p>
                      <a:endParaRPr lang="en-US" sz="10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4C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latin typeface="Lato" panose="020F0502020204030203" pitchFamily="34" charset="0"/>
                        </a:rPr>
                        <a:t>#0C54CA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80679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2592A61-C126-8BCA-8EE1-29C842C5D96D}"/>
              </a:ext>
            </a:extLst>
          </p:cNvPr>
          <p:cNvSpPr txBox="1"/>
          <p:nvPr/>
        </p:nvSpPr>
        <p:spPr>
          <a:xfrm>
            <a:off x="555380" y="2101753"/>
            <a:ext cx="1061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C54CA"/>
                </a:solidFill>
                <a:latin typeface="Georgia" panose="02040502050405020303" pitchFamily="18" charset="0"/>
              </a:rPr>
              <a:t>Inspiration:</a:t>
            </a:r>
          </a:p>
          <a:p>
            <a:pPr algn="ctr"/>
            <a:r>
              <a:rPr lang="en-US" sz="900" dirty="0">
                <a:latin typeface="Lato" panose="020F0502020204030203" pitchFamily="34" charset="0"/>
              </a:rPr>
              <a:t>Text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A788384-5BBA-0C2B-1A8C-51F44F20FB22}"/>
              </a:ext>
            </a:extLst>
          </p:cNvPr>
          <p:cNvSpPr/>
          <p:nvPr/>
        </p:nvSpPr>
        <p:spPr>
          <a:xfrm>
            <a:off x="3244149" y="586854"/>
            <a:ext cx="3279481" cy="1816840"/>
          </a:xfrm>
          <a:prstGeom prst="roundRect">
            <a:avLst>
              <a:gd name="adj" fmla="val 945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rgbClr val="05214F"/>
                </a:solidFill>
                <a:latin typeface="Georgia" panose="02040502050405020303" pitchFamily="18" charset="0"/>
              </a:rPr>
              <a:t>Typography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3609AA3-23C0-E24C-9833-28DA51D5AE70}"/>
              </a:ext>
            </a:extLst>
          </p:cNvPr>
          <p:cNvSpPr/>
          <p:nvPr/>
        </p:nvSpPr>
        <p:spPr>
          <a:xfrm>
            <a:off x="3244148" y="2552132"/>
            <a:ext cx="3279481" cy="3985145"/>
          </a:xfrm>
          <a:prstGeom prst="roundRect">
            <a:avLst>
              <a:gd name="adj" fmla="val 945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rgbClr val="05214F"/>
                </a:solidFill>
                <a:latin typeface="Georgia" panose="02040502050405020303" pitchFamily="18" charset="0"/>
              </a:rPr>
              <a:t>Visuals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6653072-C402-D2BD-6E4C-CEAB61D71C39}"/>
              </a:ext>
            </a:extLst>
          </p:cNvPr>
          <p:cNvSpPr/>
          <p:nvPr/>
        </p:nvSpPr>
        <p:spPr>
          <a:xfrm>
            <a:off x="416257" y="3187177"/>
            <a:ext cx="2606722" cy="1514476"/>
          </a:xfrm>
          <a:prstGeom prst="roundRect">
            <a:avLst>
              <a:gd name="adj" fmla="val 945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05214F"/>
                </a:solidFill>
                <a:latin typeface="Wild Mango" pitchFamily="2" charset="0"/>
              </a:rPr>
              <a:t>Text &amp; Headline Colors</a:t>
            </a:r>
          </a:p>
        </p:txBody>
      </p:sp>
      <p:graphicFrame>
        <p:nvGraphicFramePr>
          <p:cNvPr id="14" name="Table 8">
            <a:extLst>
              <a:ext uri="{FF2B5EF4-FFF2-40B4-BE49-F238E27FC236}">
                <a16:creationId xmlns:a16="http://schemas.microsoft.com/office/drawing/2014/main" id="{B3B0FB27-D624-1D21-3754-AB1E4033D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714278"/>
              </p:ext>
            </p:extLst>
          </p:nvPr>
        </p:nvGraphicFramePr>
        <p:xfrm>
          <a:off x="544046" y="3616653"/>
          <a:ext cx="2351143" cy="904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7413">
                  <a:extLst>
                    <a:ext uri="{9D8B030D-6E8A-4147-A177-3AD203B41FA5}">
                      <a16:colId xmlns:a16="http://schemas.microsoft.com/office/drawing/2014/main" val="4087978168"/>
                    </a:ext>
                  </a:extLst>
                </a:gridCol>
                <a:gridCol w="727358">
                  <a:extLst>
                    <a:ext uri="{9D8B030D-6E8A-4147-A177-3AD203B41FA5}">
                      <a16:colId xmlns:a16="http://schemas.microsoft.com/office/drawing/2014/main" val="542306759"/>
                    </a:ext>
                  </a:extLst>
                </a:gridCol>
                <a:gridCol w="926372">
                  <a:extLst>
                    <a:ext uri="{9D8B030D-6E8A-4147-A177-3AD203B41FA5}">
                      <a16:colId xmlns:a16="http://schemas.microsoft.com/office/drawing/2014/main" val="1798519227"/>
                    </a:ext>
                  </a:extLst>
                </a:gridCol>
              </a:tblGrid>
              <a:tr h="301616">
                <a:tc>
                  <a:txBody>
                    <a:bodyPr/>
                    <a:lstStyle/>
                    <a:p>
                      <a:endParaRPr lang="en-US" sz="10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4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Lato" panose="020F0502020204030203" pitchFamily="34" charset="0"/>
                        </a:rPr>
                        <a:t>#0C54CA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ato" panose="020F0502020204030203" pitchFamily="34" charset="0"/>
                        </a:rPr>
                        <a:t>Titles/H1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181345"/>
                  </a:ext>
                </a:extLst>
              </a:tr>
              <a:tr h="301616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05214F"/>
                        </a:solidFill>
                        <a:latin typeface="Lato" panose="020F0502020204030203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21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Lato" panose="020F0502020204030203" pitchFamily="34" charset="0"/>
                        </a:rPr>
                        <a:t>#05214F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ato" panose="020F0502020204030203" pitchFamily="34" charset="0"/>
                        </a:rPr>
                        <a:t>Subheadings/H2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899027"/>
                  </a:ext>
                </a:extLst>
              </a:tr>
              <a:tr h="301616">
                <a:tc>
                  <a:txBody>
                    <a:bodyPr/>
                    <a:lstStyle/>
                    <a:p>
                      <a:endParaRPr lang="en-US" sz="10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Lato" panose="020F0502020204030203" pitchFamily="34" charset="0"/>
                        </a:rPr>
                        <a:t>#262626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ato" panose="020F0502020204030203" pitchFamily="34" charset="0"/>
                        </a:rPr>
                        <a:t>Body Text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949541"/>
                  </a:ext>
                </a:extLst>
              </a:tr>
            </a:tbl>
          </a:graphicData>
        </a:graphic>
      </p:graphicFrame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39DE672-34D9-99C7-D470-3BBE6B5552E4}"/>
              </a:ext>
            </a:extLst>
          </p:cNvPr>
          <p:cNvSpPr/>
          <p:nvPr/>
        </p:nvSpPr>
        <p:spPr>
          <a:xfrm>
            <a:off x="6744799" y="4295927"/>
            <a:ext cx="1982944" cy="2241349"/>
          </a:xfrm>
          <a:prstGeom prst="roundRect">
            <a:avLst>
              <a:gd name="adj" fmla="val 945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rgbClr val="05214F"/>
                </a:solidFill>
                <a:latin typeface="Georgia" panose="02040502050405020303" pitchFamily="18" charset="0"/>
              </a:rPr>
              <a:t>Buttons &amp; States</a:t>
            </a:r>
          </a:p>
        </p:txBody>
      </p:sp>
      <p:graphicFrame>
        <p:nvGraphicFramePr>
          <p:cNvPr id="19" name="Table 19">
            <a:extLst>
              <a:ext uri="{FF2B5EF4-FFF2-40B4-BE49-F238E27FC236}">
                <a16:creationId xmlns:a16="http://schemas.microsoft.com/office/drawing/2014/main" id="{D123D1F3-D8DD-A4BB-10F8-5FDD18E9C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143105"/>
              </p:ext>
            </p:extLst>
          </p:nvPr>
        </p:nvGraphicFramePr>
        <p:xfrm>
          <a:off x="3373704" y="959323"/>
          <a:ext cx="2997959" cy="13109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97959">
                  <a:extLst>
                    <a:ext uri="{9D8B030D-6E8A-4147-A177-3AD203B41FA5}">
                      <a16:colId xmlns:a16="http://schemas.microsoft.com/office/drawing/2014/main" val="1256773471"/>
                    </a:ext>
                  </a:extLst>
                </a:gridCol>
              </a:tblGrid>
              <a:tr h="30493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C54CA"/>
                          </a:solidFill>
                          <a:latin typeface="Georgia" panose="02040502050405020303" pitchFamily="18" charset="0"/>
                        </a:rPr>
                        <a:t>Title: Georgia (72)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326975"/>
                  </a:ext>
                </a:extLst>
              </a:tr>
              <a:tr h="30493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C54CA"/>
                          </a:solidFill>
                          <a:latin typeface="Lato" panose="020F0502020204030203" pitchFamily="34" charset="0"/>
                        </a:rPr>
                        <a:t>Heading 1: </a:t>
                      </a:r>
                      <a:r>
                        <a:rPr lang="en-US" sz="1600" b="1" dirty="0" err="1">
                          <a:solidFill>
                            <a:srgbClr val="0C54CA"/>
                          </a:solidFill>
                          <a:latin typeface="Lato" panose="020F0502020204030203" pitchFamily="34" charset="0"/>
                        </a:rPr>
                        <a:t>Lato</a:t>
                      </a:r>
                      <a:r>
                        <a:rPr lang="en-US" sz="1600" b="1" dirty="0">
                          <a:solidFill>
                            <a:srgbClr val="0C54CA"/>
                          </a:solidFill>
                          <a:latin typeface="Lato" panose="020F0502020204030203" pitchFamily="34" charset="0"/>
                        </a:rPr>
                        <a:t> (Bold, 60)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45983"/>
                  </a:ext>
                </a:extLst>
              </a:tr>
              <a:tr h="3049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5214F"/>
                          </a:solidFill>
                          <a:latin typeface="Lato" panose="020F0502020204030203" pitchFamily="34" charset="0"/>
                        </a:rPr>
                        <a:t>Heading 2: </a:t>
                      </a:r>
                      <a:r>
                        <a:rPr lang="en-US" sz="1400" b="1" dirty="0" err="1">
                          <a:solidFill>
                            <a:srgbClr val="05214F"/>
                          </a:solidFill>
                          <a:latin typeface="Lato" panose="020F0502020204030203" pitchFamily="34" charset="0"/>
                        </a:rPr>
                        <a:t>Lato</a:t>
                      </a:r>
                      <a:r>
                        <a:rPr lang="en-US" sz="1400" b="1" dirty="0">
                          <a:solidFill>
                            <a:srgbClr val="05214F"/>
                          </a:solidFill>
                          <a:latin typeface="Lato" panose="020F0502020204030203" pitchFamily="34" charset="0"/>
                        </a:rPr>
                        <a:t> (Bold, 48)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26222"/>
                  </a:ext>
                </a:extLst>
              </a:tr>
              <a:tr h="30493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Lato" panose="020F0502020204030203" pitchFamily="34" charset="0"/>
                        </a:rPr>
                        <a:t>Heading 3: </a:t>
                      </a:r>
                      <a:r>
                        <a:rPr lang="en-US" sz="1200" b="1" dirty="0" err="1">
                          <a:latin typeface="Lato" panose="020F0502020204030203" pitchFamily="34" charset="0"/>
                        </a:rPr>
                        <a:t>Lato</a:t>
                      </a:r>
                      <a:r>
                        <a:rPr lang="en-US" sz="1200" b="1" dirty="0">
                          <a:latin typeface="Lato" panose="020F0502020204030203" pitchFamily="34" charset="0"/>
                        </a:rPr>
                        <a:t> (Bold, 36)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017688"/>
                  </a:ext>
                </a:extLst>
              </a:tr>
            </a:tbl>
          </a:graphicData>
        </a:graphic>
      </p:graphicFrame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2BD73ED-20F9-A619-9D07-EBAB2482D85D}"/>
              </a:ext>
            </a:extLst>
          </p:cNvPr>
          <p:cNvSpPr/>
          <p:nvPr/>
        </p:nvSpPr>
        <p:spPr>
          <a:xfrm>
            <a:off x="6744799" y="586853"/>
            <a:ext cx="1982943" cy="2122227"/>
          </a:xfrm>
          <a:prstGeom prst="roundRect">
            <a:avLst>
              <a:gd name="adj" fmla="val 945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rgbClr val="05214F"/>
                </a:solidFill>
                <a:latin typeface="Georgia" panose="02040502050405020303" pitchFamily="18" charset="0"/>
              </a:rPr>
              <a:t>Body Text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DF27A0F2-685B-CD98-EA70-ECC3EC3B2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127930"/>
              </p:ext>
            </p:extLst>
          </p:nvPr>
        </p:nvGraphicFramePr>
        <p:xfrm>
          <a:off x="6873667" y="959325"/>
          <a:ext cx="1725206" cy="1592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5206">
                  <a:extLst>
                    <a:ext uri="{9D8B030D-6E8A-4147-A177-3AD203B41FA5}">
                      <a16:colId xmlns:a16="http://schemas.microsoft.com/office/drawing/2014/main" val="1256773471"/>
                    </a:ext>
                  </a:extLst>
                </a:gridCol>
              </a:tblGrid>
              <a:tr h="26546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>
                          <a:solidFill>
                            <a:schemeClr val="tx1"/>
                          </a:solidFill>
                          <a:latin typeface="Lato" panose="020F0502020204030203" pitchFamily="34" charset="0"/>
                        </a:rPr>
                        <a:t>Lato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</a:rPr>
                        <a:t> (Reg, 20)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326975"/>
                  </a:ext>
                </a:extLst>
              </a:tr>
              <a:tr h="26546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</a:rPr>
                        <a:t>Case: Sentence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456640"/>
                  </a:ext>
                </a:extLst>
              </a:tr>
              <a:tr h="26546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</a:rPr>
                        <a:t>Justification: Left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065982"/>
                  </a:ext>
                </a:extLst>
              </a:tr>
              <a:tr h="26546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</a:rPr>
                        <a:t>Paragraph Spacing: 6pt/6pt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759030"/>
                  </a:ext>
                </a:extLst>
              </a:tr>
              <a:tr h="26546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</a:rPr>
                        <a:t>Line Spacing: 1.5x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471481"/>
                  </a:ext>
                </a:extLst>
              </a:tr>
              <a:tr h="26546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</a:rPr>
                        <a:t>#262626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040628"/>
                  </a:ext>
                </a:extLst>
              </a:tr>
            </a:tbl>
          </a:graphicData>
        </a:graphic>
      </p:graphicFrame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5B905CB-B1B4-E0BD-2A44-6429F6C86EA8}"/>
              </a:ext>
            </a:extLst>
          </p:cNvPr>
          <p:cNvSpPr/>
          <p:nvPr/>
        </p:nvSpPr>
        <p:spPr>
          <a:xfrm>
            <a:off x="416257" y="4865851"/>
            <a:ext cx="2606722" cy="1671424"/>
          </a:xfrm>
          <a:prstGeom prst="roundRect">
            <a:avLst>
              <a:gd name="adj" fmla="val 945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rgbClr val="05214F"/>
                </a:solidFill>
                <a:latin typeface="Georgia" panose="02040502050405020303" pitchFamily="18" charset="0"/>
              </a:rPr>
              <a:t>Signaling Cues</a:t>
            </a:r>
            <a:endParaRPr kumimoji="0" lang="en-US" sz="600" b="1" i="0" u="none" strike="noStrike" kern="1200" cap="none" spc="0" normalizeH="0" baseline="0" noProof="0" dirty="0">
              <a:ln>
                <a:noFill/>
              </a:ln>
              <a:solidFill>
                <a:srgbClr val="05214F"/>
              </a:solidFill>
              <a:effectLst/>
              <a:uLnTx/>
              <a:uFillTx/>
              <a:latin typeface="Georgia" panose="02040502050405020303" pitchFamily="18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Shapes:</a:t>
            </a: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Lato" panose="020F0502020204030203" pitchFamily="34" charset="0"/>
              </a:rPr>
              <a:t>Rectangular</a:t>
            </a: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Lato" panose="020F0502020204030203" pitchFamily="34" charset="0"/>
              </a:rPr>
              <a:t>Rectangular w/ Rounded Corners</a:t>
            </a: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Lato" panose="020F0502020204030203" pitchFamily="34" charset="0"/>
              </a:rPr>
              <a:t>No borders; drop shadow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Lato" panose="020F0502020204030203" pitchFamily="34" charset="0"/>
              </a:rPr>
              <a:t>Lines:</a:t>
            </a: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Lato" panose="020F0502020204030203" pitchFamily="34" charset="0"/>
              </a:rPr>
              <a:t>Solid or dashed, as applicable</a:t>
            </a: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Lato" panose="020F0502020204030203" pitchFamily="34" charset="0"/>
              </a:rPr>
              <a:t>Minimum 1.5px, maximum 5px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Lato" panose="020F0502020204030203" pitchFamily="34" charset="0"/>
              </a:rPr>
              <a:t>Arrows</a:t>
            </a:r>
            <a:endParaRPr lang="en-US" sz="8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Lato" panose="020F0502020204030203" pitchFamily="34" charset="0"/>
              </a:rPr>
              <a:t>Solid, no drop shadow</a:t>
            </a: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Lato" panose="020F0502020204030203" pitchFamily="34" charset="0"/>
              </a:rPr>
              <a:t>Use bolder colors from palette</a:t>
            </a:r>
          </a:p>
          <a:p>
            <a:pPr algn="ctr"/>
            <a:endParaRPr lang="en-US" sz="1400" dirty="0">
              <a:solidFill>
                <a:srgbClr val="1C5A2C"/>
              </a:solidFill>
              <a:latin typeface="Wild Mango" pitchFamily="2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E09CCC6-522F-FBAF-5FCF-4FE5B3E7B7E4}"/>
              </a:ext>
            </a:extLst>
          </p:cNvPr>
          <p:cNvGrpSpPr/>
          <p:nvPr/>
        </p:nvGrpSpPr>
        <p:grpSpPr>
          <a:xfrm>
            <a:off x="6873667" y="4671929"/>
            <a:ext cx="1707047" cy="1198641"/>
            <a:chOff x="6891826" y="3265227"/>
            <a:chExt cx="1707047" cy="1198641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DA4F48D4-FFB9-431E-3605-5DAF1A3563C6}"/>
                </a:ext>
              </a:extLst>
            </p:cNvPr>
            <p:cNvSpPr/>
            <p:nvPr/>
          </p:nvSpPr>
          <p:spPr>
            <a:xfrm>
              <a:off x="6891827" y="3265227"/>
              <a:ext cx="789088" cy="327546"/>
            </a:xfrm>
            <a:prstGeom prst="roundRect">
              <a:avLst/>
            </a:prstGeom>
            <a:solidFill>
              <a:srgbClr val="EB4335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bg1">
                      <a:lumMod val="95000"/>
                    </a:schemeClr>
                  </a:solidFill>
                  <a:latin typeface="Lato" panose="020F0502020204030203" pitchFamily="34" charset="0"/>
                </a:rPr>
                <a:t>Normal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B8B486EC-7A43-980F-275B-85E4FFC606CA}"/>
                </a:ext>
              </a:extLst>
            </p:cNvPr>
            <p:cNvSpPr/>
            <p:nvPr/>
          </p:nvSpPr>
          <p:spPr>
            <a:xfrm>
              <a:off x="6891826" y="3685105"/>
              <a:ext cx="789088" cy="327546"/>
            </a:xfrm>
            <a:prstGeom prst="roundRect">
              <a:avLst/>
            </a:prstGeom>
            <a:solidFill>
              <a:srgbClr val="F59C95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ato" panose="020F0502020204030203" pitchFamily="34" charset="0"/>
                </a:rPr>
                <a:t>Hover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1AA4260F-C0D9-B818-A876-8D0653C0259C}"/>
                </a:ext>
              </a:extLst>
            </p:cNvPr>
            <p:cNvSpPr/>
            <p:nvPr/>
          </p:nvSpPr>
          <p:spPr>
            <a:xfrm>
              <a:off x="7809785" y="3265227"/>
              <a:ext cx="789088" cy="327546"/>
            </a:xfrm>
            <a:prstGeom prst="roundRect">
              <a:avLst/>
            </a:prstGeom>
            <a:solidFill>
              <a:srgbClr val="A41B1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bg1">
                      <a:lumMod val="95000"/>
                    </a:schemeClr>
                  </a:solidFill>
                  <a:latin typeface="Lato" panose="020F0502020204030203" pitchFamily="34" charset="0"/>
                </a:rPr>
                <a:t>Selected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6733532B-3A9A-1D96-C1AE-26636F90D220}"/>
                </a:ext>
              </a:extLst>
            </p:cNvPr>
            <p:cNvSpPr/>
            <p:nvPr/>
          </p:nvSpPr>
          <p:spPr>
            <a:xfrm>
              <a:off x="7809785" y="3685105"/>
              <a:ext cx="789088" cy="327546"/>
            </a:xfrm>
            <a:prstGeom prst="roundRect">
              <a:avLst/>
            </a:prstGeom>
            <a:solidFill>
              <a:srgbClr val="F9C7C3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ato" panose="020F0502020204030203" pitchFamily="34" charset="0"/>
                </a:rPr>
                <a:t>Visited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C3731A2D-4046-EEBB-9A25-3E2D480B2561}"/>
                </a:ext>
              </a:extLst>
            </p:cNvPr>
            <p:cNvSpPr/>
            <p:nvPr/>
          </p:nvSpPr>
          <p:spPr>
            <a:xfrm>
              <a:off x="7357378" y="4136322"/>
              <a:ext cx="789088" cy="32754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ato" panose="020F0502020204030203" pitchFamily="34" charset="0"/>
                </a:rPr>
                <a:t>Disabled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A3DD46F2-E6EF-F6A3-D7DC-56700B4B2BC4}"/>
              </a:ext>
            </a:extLst>
          </p:cNvPr>
          <p:cNvSpPr txBox="1"/>
          <p:nvPr/>
        </p:nvSpPr>
        <p:spPr>
          <a:xfrm>
            <a:off x="5076759" y="2971931"/>
            <a:ext cx="1172599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Optional: Description of visual styling for the project</a:t>
            </a:r>
            <a:endParaRPr lang="en-US" sz="8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prstClr val="black"/>
                </a:solidFill>
                <a:latin typeface="Lato" panose="020F0502020204030203" pitchFamily="34" charset="0"/>
              </a:rPr>
              <a:t>Images from SOURCE.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9A601A0-78FA-FE10-18E9-4E2A9EDCAC66}"/>
              </a:ext>
            </a:extLst>
          </p:cNvPr>
          <p:cNvSpPr txBox="1"/>
          <p:nvPr/>
        </p:nvSpPr>
        <p:spPr>
          <a:xfrm>
            <a:off x="3373705" y="4315383"/>
            <a:ext cx="1054517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Optional: Description of slide background colors, images, styles</a:t>
            </a:r>
            <a:endParaRPr lang="en-US" sz="8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prstClr val="black"/>
                </a:solidFill>
                <a:latin typeface="Lato" panose="020F0502020204030203" pitchFamily="34" charset="0"/>
              </a:rPr>
              <a:t>Assets  from SOURCE.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0B5DB5A-2D2D-FCFB-8C96-40046AB3C876}"/>
              </a:ext>
            </a:extLst>
          </p:cNvPr>
          <p:cNvGrpSpPr/>
          <p:nvPr/>
        </p:nvGrpSpPr>
        <p:grpSpPr>
          <a:xfrm>
            <a:off x="2290058" y="5222661"/>
            <a:ext cx="575070" cy="855019"/>
            <a:chOff x="2282610" y="5315803"/>
            <a:chExt cx="575070" cy="85501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4262A96-66F2-7F22-283A-18A9F82664A8}"/>
                </a:ext>
              </a:extLst>
            </p:cNvPr>
            <p:cNvSpPr/>
            <p:nvPr/>
          </p:nvSpPr>
          <p:spPr>
            <a:xfrm>
              <a:off x="2282610" y="5315803"/>
              <a:ext cx="575070" cy="21836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34A8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D01C0075-CD38-C847-9D56-51BEFD49F5FE}"/>
                </a:ext>
              </a:extLst>
            </p:cNvPr>
            <p:cNvSpPr/>
            <p:nvPr/>
          </p:nvSpPr>
          <p:spPr>
            <a:xfrm>
              <a:off x="2282610" y="5638559"/>
              <a:ext cx="575070" cy="218364"/>
            </a:xfrm>
            <a:prstGeom prst="roundRect">
              <a:avLst>
                <a:gd name="adj" fmla="val 35417"/>
              </a:avLst>
            </a:prstGeom>
            <a:solidFill>
              <a:schemeClr val="bg1"/>
            </a:solidFill>
            <a:ln w="19050">
              <a:solidFill>
                <a:srgbClr val="34A8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F9EB32E7-C778-7D55-4178-210BFC258641}"/>
                </a:ext>
              </a:extLst>
            </p:cNvPr>
            <p:cNvCxnSpPr/>
            <p:nvPr/>
          </p:nvCxnSpPr>
          <p:spPr>
            <a:xfrm>
              <a:off x="2282610" y="6005015"/>
              <a:ext cx="575070" cy="0"/>
            </a:xfrm>
            <a:prstGeom prst="straightConnector1">
              <a:avLst/>
            </a:prstGeom>
            <a:solidFill>
              <a:schemeClr val="bg1"/>
            </a:solidFill>
            <a:ln w="19050">
              <a:solidFill>
                <a:srgbClr val="34A8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60F1010-5DC2-7D1F-2544-9C4F70D41D6C}"/>
                </a:ext>
              </a:extLst>
            </p:cNvPr>
            <p:cNvCxnSpPr/>
            <p:nvPr/>
          </p:nvCxnSpPr>
          <p:spPr>
            <a:xfrm>
              <a:off x="2282610" y="6170822"/>
              <a:ext cx="575070" cy="0"/>
            </a:xfrm>
            <a:prstGeom prst="line">
              <a:avLst/>
            </a:prstGeom>
            <a:solidFill>
              <a:schemeClr val="bg1"/>
            </a:solidFill>
            <a:ln w="19050">
              <a:solidFill>
                <a:srgbClr val="34A85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3BD9D060-7BA4-6CE3-7610-F1CC65A35C00}"/>
              </a:ext>
            </a:extLst>
          </p:cNvPr>
          <p:cNvSpPr/>
          <p:nvPr/>
        </p:nvSpPr>
        <p:spPr>
          <a:xfrm>
            <a:off x="6742291" y="2870530"/>
            <a:ext cx="1982943" cy="1263947"/>
          </a:xfrm>
          <a:prstGeom prst="roundRect">
            <a:avLst>
              <a:gd name="adj" fmla="val 945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rgbClr val="05214F"/>
                </a:solidFill>
                <a:latin typeface="Georgia" panose="02040502050405020303" pitchFamily="18" charset="0"/>
              </a:rPr>
              <a:t>Captions &amp; Labels</a:t>
            </a:r>
          </a:p>
        </p:txBody>
      </p:sp>
      <p:sp>
        <p:nvSpPr>
          <p:cNvPr id="49" name="Arrow: Right 48">
            <a:extLst>
              <a:ext uri="{FF2B5EF4-FFF2-40B4-BE49-F238E27FC236}">
                <a16:creationId xmlns:a16="http://schemas.microsoft.com/office/drawing/2014/main" id="{869F61BF-A462-D84E-65FC-18B1014E0F8A}"/>
              </a:ext>
            </a:extLst>
          </p:cNvPr>
          <p:cNvSpPr/>
          <p:nvPr/>
        </p:nvSpPr>
        <p:spPr>
          <a:xfrm>
            <a:off x="2410747" y="6183523"/>
            <a:ext cx="333691" cy="262723"/>
          </a:xfrm>
          <a:prstGeom prst="rightArrow">
            <a:avLst/>
          </a:prstGeom>
          <a:solidFill>
            <a:srgbClr val="34A853"/>
          </a:solidFill>
          <a:ln w="19050">
            <a:solidFill>
              <a:srgbClr val="34A8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D0866AB-F190-D391-BE99-3205C2AE987B}"/>
              </a:ext>
            </a:extLst>
          </p:cNvPr>
          <p:cNvSpPr/>
          <p:nvPr/>
        </p:nvSpPr>
        <p:spPr>
          <a:xfrm>
            <a:off x="7034314" y="3438434"/>
            <a:ext cx="1398896" cy="2779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Labels</a:t>
            </a:r>
          </a:p>
        </p:txBody>
      </p:sp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1D88CDF8-B552-0651-F3FA-24376D3D2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92408"/>
              </p:ext>
            </p:extLst>
          </p:nvPr>
        </p:nvGraphicFramePr>
        <p:xfrm>
          <a:off x="6929023" y="3136137"/>
          <a:ext cx="1725206" cy="265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5206">
                  <a:extLst>
                    <a:ext uri="{9D8B030D-6E8A-4147-A177-3AD203B41FA5}">
                      <a16:colId xmlns:a16="http://schemas.microsoft.com/office/drawing/2014/main" val="1256773471"/>
                    </a:ext>
                  </a:extLst>
                </a:gridCol>
              </a:tblGrid>
              <a:tr h="265468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</a:rPr>
                        <a:t>Captions (</a:t>
                      </a:r>
                      <a:r>
                        <a:rPr lang="en-US" sz="800" b="1" dirty="0" err="1">
                          <a:solidFill>
                            <a:schemeClr val="tx1"/>
                          </a:solidFill>
                          <a:latin typeface="Lato" panose="020F0502020204030203" pitchFamily="34" charset="0"/>
                        </a:rPr>
                        <a:t>Lato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</a:rPr>
                        <a:t> Bold, 10)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326975"/>
                  </a:ext>
                </a:extLst>
              </a:tr>
            </a:tbl>
          </a:graphicData>
        </a:graphic>
      </p:graphicFrame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89F6FB48-6250-9340-40D9-984428854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41528"/>
              </p:ext>
            </p:extLst>
          </p:nvPr>
        </p:nvGraphicFramePr>
        <p:xfrm>
          <a:off x="6742290" y="3726927"/>
          <a:ext cx="1982943" cy="35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2943">
                  <a:extLst>
                    <a:ext uri="{9D8B030D-6E8A-4147-A177-3AD203B41FA5}">
                      <a16:colId xmlns:a16="http://schemas.microsoft.com/office/drawing/2014/main" val="1256773471"/>
                    </a:ext>
                  </a:extLst>
                </a:gridCol>
              </a:tblGrid>
              <a:tr h="265468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Wild Mango" pitchFamily="2" charset="0"/>
                        </a:rPr>
                        <a:t>Georgia (Regular, 24)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</a:rPr>
                        <a:t>#FFFFFF on solid #000000 with Text Shadow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326975"/>
                  </a:ext>
                </a:extLst>
              </a:tr>
            </a:tbl>
          </a:graphicData>
        </a:graphic>
      </p:graphicFrame>
      <p:sp>
        <p:nvSpPr>
          <p:cNvPr id="54" name="TextBox 53">
            <a:extLst>
              <a:ext uri="{FF2B5EF4-FFF2-40B4-BE49-F238E27FC236}">
                <a16:creationId xmlns:a16="http://schemas.microsoft.com/office/drawing/2014/main" id="{553BFF50-0783-F5B4-5C1C-BBAF15D1E368}"/>
              </a:ext>
            </a:extLst>
          </p:cNvPr>
          <p:cNvSpPr txBox="1"/>
          <p:nvPr/>
        </p:nvSpPr>
        <p:spPr>
          <a:xfrm>
            <a:off x="6840973" y="5922845"/>
            <a:ext cx="18435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Rectangular with rounded corners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Lato" panose="020F0502020204030203" pitchFamily="34" charset="0"/>
              </a:rPr>
              <a:t>Drop Shadow &amp; Gradient Effect</a:t>
            </a:r>
            <a:endParaRPr kumimoji="0" lang="en-US" sz="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err="1">
                <a:solidFill>
                  <a:prstClr val="black"/>
                </a:solidFill>
                <a:latin typeface="Lato" panose="020F0502020204030203" pitchFamily="34" charset="0"/>
              </a:rPr>
              <a:t>Lato</a:t>
            </a:r>
            <a:r>
              <a:rPr lang="en-US" sz="800" dirty="0">
                <a:solidFill>
                  <a:prstClr val="black"/>
                </a:solidFill>
                <a:latin typeface="Lato" panose="020F0502020204030203" pitchFamily="34" charset="0"/>
              </a:rPr>
              <a:t> (Bold, 20)</a:t>
            </a:r>
            <a:endParaRPr kumimoji="0" lang="en-US" sz="105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5" name="Rectangle: Top Corners Rounded 54">
            <a:extLst>
              <a:ext uri="{FF2B5EF4-FFF2-40B4-BE49-F238E27FC236}">
                <a16:creationId xmlns:a16="http://schemas.microsoft.com/office/drawing/2014/main" id="{60D98407-89D0-3DDA-1B57-E8C0EACED7F9}"/>
              </a:ext>
            </a:extLst>
          </p:cNvPr>
          <p:cNvSpPr/>
          <p:nvPr/>
        </p:nvSpPr>
        <p:spPr>
          <a:xfrm>
            <a:off x="3532535" y="5871720"/>
            <a:ext cx="2770324" cy="349548"/>
          </a:xfrm>
          <a:prstGeom prst="round2SameRect">
            <a:avLst>
              <a:gd name="adj1" fmla="val 41912"/>
              <a:gd name="adj2" fmla="val 0"/>
            </a:avLst>
          </a:prstGeom>
          <a:solidFill>
            <a:srgbClr val="0521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 panose="020F0502020204030203" pitchFamily="34" charset="0"/>
              </a:rPr>
              <a:t>Navigation Bar Styling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BA925A8-DCFD-4774-B87F-1789A8F94576}"/>
              </a:ext>
            </a:extLst>
          </p:cNvPr>
          <p:cNvSpPr txBox="1"/>
          <p:nvPr/>
        </p:nvSpPr>
        <p:spPr>
          <a:xfrm>
            <a:off x="3498726" y="6203639"/>
            <a:ext cx="27703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Shape</a:t>
            </a:r>
            <a:r>
              <a:rPr kumimoji="0" lang="en-US" sz="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: Rectangle, Top Corners Rounded; Solid #05214F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dirty="0">
                <a:solidFill>
                  <a:prstClr val="black"/>
                </a:solidFill>
                <a:latin typeface="Lato" panose="020F0502020204030203" pitchFamily="34" charset="0"/>
              </a:rPr>
              <a:t>Typography</a:t>
            </a:r>
            <a:r>
              <a:rPr lang="en-US" sz="700" b="0" dirty="0">
                <a:solidFill>
                  <a:prstClr val="black"/>
                </a:solidFill>
                <a:latin typeface="Lato" panose="020F0502020204030203" pitchFamily="34" charset="0"/>
              </a:rPr>
              <a:t>: </a:t>
            </a:r>
            <a:r>
              <a:rPr lang="en-US" sz="700" b="0" dirty="0" err="1">
                <a:solidFill>
                  <a:prstClr val="black"/>
                </a:solidFill>
                <a:latin typeface="Lato" panose="020F0502020204030203" pitchFamily="34" charset="0"/>
              </a:rPr>
              <a:t>Lato</a:t>
            </a:r>
            <a:r>
              <a:rPr lang="en-US" sz="700" dirty="0">
                <a:solidFill>
                  <a:prstClr val="black"/>
                </a:solidFill>
                <a:latin typeface="Lato" panose="020F0502020204030203" pitchFamily="34" charset="0"/>
              </a:rPr>
              <a:t> (Reg, 24-30) #FFFFFF with Text Shadow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857242C-8AE8-22BA-2343-F108C6A9E06F}"/>
              </a:ext>
            </a:extLst>
          </p:cNvPr>
          <p:cNvSpPr/>
          <p:nvPr/>
        </p:nvSpPr>
        <p:spPr>
          <a:xfrm>
            <a:off x="555380" y="1044052"/>
            <a:ext cx="1043683" cy="10577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Color palette inspiration here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FF6BC90-87C1-CA75-2120-45682836723A}"/>
              </a:ext>
            </a:extLst>
          </p:cNvPr>
          <p:cNvSpPr/>
          <p:nvPr/>
        </p:nvSpPr>
        <p:spPr>
          <a:xfrm>
            <a:off x="3498726" y="2967534"/>
            <a:ext cx="1507028" cy="1109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Optional: Sample of visual styling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8F906A-DA5A-307B-2126-E01A293F9948}"/>
              </a:ext>
            </a:extLst>
          </p:cNvPr>
          <p:cNvSpPr/>
          <p:nvPr/>
        </p:nvSpPr>
        <p:spPr>
          <a:xfrm>
            <a:off x="4630994" y="4315383"/>
            <a:ext cx="1401096" cy="907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F7A43A-EF7F-A8DE-0632-4D3A23C03437}"/>
              </a:ext>
            </a:extLst>
          </p:cNvPr>
          <p:cNvSpPr/>
          <p:nvPr/>
        </p:nvSpPr>
        <p:spPr>
          <a:xfrm>
            <a:off x="4962510" y="4638168"/>
            <a:ext cx="1401096" cy="907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74D2299-2F9C-CD4A-6537-A906D19178C2}"/>
              </a:ext>
            </a:extLst>
          </p:cNvPr>
          <p:cNvSpPr/>
          <p:nvPr/>
        </p:nvSpPr>
        <p:spPr>
          <a:xfrm>
            <a:off x="5207338" y="4827470"/>
            <a:ext cx="911440" cy="532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  <a:latin typeface="Lato" panose="020F0502020204030203" pitchFamily="34" charset="0"/>
              </a:rPr>
              <a:t>Body text or main content</a:t>
            </a:r>
          </a:p>
        </p:txBody>
      </p:sp>
    </p:spTree>
    <p:extLst>
      <p:ext uri="{BB962C8B-B14F-4D97-AF65-F5344CB8AC3E}">
        <p14:creationId xmlns:p14="http://schemas.microsoft.com/office/powerpoint/2010/main" val="664897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2944</TotalTime>
  <Words>276</Words>
  <Application>Microsoft Office PowerPoint</Application>
  <PresentationFormat>Letter Paper (8.5x11 in)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Lato</vt:lpstr>
      <vt:lpstr>Wild Mango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 Lancaster</dc:creator>
  <cp:lastModifiedBy>Mari Lancaster</cp:lastModifiedBy>
  <cp:revision>4</cp:revision>
  <dcterms:created xsi:type="dcterms:W3CDTF">2023-03-22T18:13:27Z</dcterms:created>
  <dcterms:modified xsi:type="dcterms:W3CDTF">2023-06-03T17:28:24Z</dcterms:modified>
</cp:coreProperties>
</file>